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75" r:id="rId6"/>
    <p:sldId id="264" r:id="rId7"/>
    <p:sldId id="277" r:id="rId8"/>
    <p:sldId id="278" r:id="rId9"/>
    <p:sldId id="281" r:id="rId10"/>
    <p:sldId id="276" r:id="rId11"/>
    <p:sldId id="265" r:id="rId12"/>
    <p:sldId id="261" r:id="rId13"/>
    <p:sldId id="274" r:id="rId14"/>
    <p:sldId id="266" r:id="rId15"/>
    <p:sldId id="267" r:id="rId16"/>
    <p:sldId id="259" r:id="rId17"/>
    <p:sldId id="279" r:id="rId18"/>
    <p:sldId id="280" r:id="rId19"/>
    <p:sldId id="269" r:id="rId20"/>
    <p:sldId id="270" r:id="rId21"/>
    <p:sldId id="271" r:id="rId22"/>
    <p:sldId id="272" r:id="rId23"/>
    <p:sldId id="263" r:id="rId24"/>
    <p:sldId id="273" r:id="rId25"/>
    <p:sldId id="282" r:id="rId26"/>
    <p:sldId id="283" r:id="rId27"/>
    <p:sldId id="284" r:id="rId28"/>
    <p:sldId id="285" r:id="rId29"/>
    <p:sldId id="287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DA3F47-E427-48CB-A172-D54BB526E802}" v="52" dt="2025-12-05T08:34:42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00883"/>
            <a:ext cx="9144000" cy="109728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sz="4000">
                <a:solidFill>
                  <a:srgbClr val="FFFFFF"/>
                </a:solidFill>
              </a:defRPr>
            </a:pPr>
            <a:r>
              <a:rPr dirty="0" err="1"/>
              <a:t>Infosessie</a:t>
            </a:r>
            <a:r>
              <a:rPr dirty="0"/>
              <a:t> Interclub 2026</a:t>
            </a:r>
          </a:p>
        </p:txBody>
      </p:sp>
      <p:pic>
        <p:nvPicPr>
          <p:cNvPr id="4" name="Picture 2" descr="IMG_7389.JPG"/>
          <p:cNvPicPr>
            <a:picLocks noChangeAspect="1"/>
          </p:cNvPicPr>
          <p:nvPr/>
        </p:nvPicPr>
        <p:blipFill>
          <a:blip r:embed="rId2"/>
          <a:srcRect r="4581"/>
          <a:stretch>
            <a:fillRect/>
          </a:stretch>
        </p:blipFill>
        <p:spPr>
          <a:xfrm>
            <a:off x="3191482" y="95795"/>
            <a:ext cx="2294918" cy="2405088"/>
          </a:xfrm>
          <a:prstGeom prst="rect">
            <a:avLst/>
          </a:prstGeom>
        </p:spPr>
      </p:pic>
      <p:pic>
        <p:nvPicPr>
          <p:cNvPr id="5" name="Afbeelding 4" descr="Afbeelding met persoon, sport, kleding, glimlach&#10;&#10;Door AI gegenereerde inhoud is mogelijk onjuist.">
            <a:extLst>
              <a:ext uri="{FF2B5EF4-FFF2-40B4-BE49-F238E27FC236}">
                <a16:creationId xmlns:a16="http://schemas.microsoft.com/office/drawing/2014/main" id="{1DC1D294-963F-B69D-887C-F67555E9B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23" y="3598163"/>
            <a:ext cx="5750805" cy="3234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4F7E2-1F71-BE03-A8ED-A2D16E3A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F8566-D352-C35D-70D9-648EBB874E3B}"/>
              </a:ext>
            </a:extLst>
          </p:cNvPr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Reeksen– Tennis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EC1D3-A340-65E7-ADE3-D1FE3E5CF4D3}"/>
              </a:ext>
            </a:extLst>
          </p:cNvPr>
          <p:cNvSpPr txBox="1"/>
          <p:nvPr/>
        </p:nvSpPr>
        <p:spPr>
          <a:xfrm>
            <a:off x="199677" y="728819"/>
            <a:ext cx="81272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BE" dirty="0"/>
          </a:p>
          <a:p>
            <a:pPr>
              <a:defRPr sz="2400"/>
            </a:pPr>
            <a:r>
              <a:rPr lang="nl-BE" b="1" dirty="0"/>
              <a:t>JEUGD</a:t>
            </a:r>
            <a:r>
              <a:rPr lang="nl-BE" dirty="0"/>
              <a:t> </a:t>
            </a:r>
          </a:p>
        </p:txBody>
      </p:sp>
      <p:pic>
        <p:nvPicPr>
          <p:cNvPr id="6" name="Afbeelding 5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2B545301-3227-12C0-843F-3C0F5F96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7286"/>
            <a:ext cx="3398147" cy="1360714"/>
          </a:xfrm>
          <a:prstGeom prst="rect">
            <a:avLst/>
          </a:prstGeom>
        </p:spPr>
      </p:pic>
      <p:pic>
        <p:nvPicPr>
          <p:cNvPr id="5" name="Afbeelding 4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621FFBA1-7C35-4601-7791-962E104FA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1888895"/>
            <a:ext cx="8927043" cy="2870391"/>
          </a:xfrm>
          <a:prstGeom prst="rect">
            <a:avLst/>
          </a:prstGeom>
        </p:spPr>
      </p:pic>
      <p:pic>
        <p:nvPicPr>
          <p:cNvPr id="8" name="Picture 2" descr="IMG_7389.JPG">
            <a:extLst>
              <a:ext uri="{FF2B5EF4-FFF2-40B4-BE49-F238E27FC236}">
                <a16:creationId xmlns:a16="http://schemas.microsoft.com/office/drawing/2014/main" id="{6403A439-2E3A-4199-DF1B-3DEFC6C89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475" y="5536475"/>
            <a:ext cx="1321525" cy="132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8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9F011-4487-6F44-28CA-64E0F1E84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921330-7AF5-4787-53FF-C5B6434F81F6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Inschrijving ploegen</a:t>
            </a:r>
            <a:r>
              <a:rPr dirty="0"/>
              <a:t> – Tennis</a:t>
            </a:r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0EDEEFCD-8234-92CE-5DF6-2A8DFE8DF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1" y="5812971"/>
            <a:ext cx="1045029" cy="1045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FAFB3-B914-E645-2C16-7EF901903CCB}"/>
              </a:ext>
            </a:extLst>
          </p:cNvPr>
          <p:cNvSpPr txBox="1"/>
          <p:nvPr/>
        </p:nvSpPr>
        <p:spPr>
          <a:xfrm>
            <a:off x="80553" y="1308463"/>
            <a:ext cx="895459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lang="nl-BE" dirty="0"/>
              <a:t>Tussen 1 en 31 januari</a:t>
            </a:r>
          </a:p>
          <a:p>
            <a:pPr>
              <a:defRPr sz="2400"/>
            </a:pPr>
            <a:r>
              <a:rPr lang="nl-BE" dirty="0"/>
              <a:t> </a:t>
            </a:r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lang="nl-BE" dirty="0"/>
              <a:t>Indien </a:t>
            </a:r>
            <a:r>
              <a:rPr lang="nl-BE" b="1" dirty="0"/>
              <a:t>transfer</a:t>
            </a:r>
            <a:r>
              <a:rPr lang="nl-BE" dirty="0"/>
              <a:t> nodig, meld dit bij het tennisbestuur </a:t>
            </a:r>
            <a:r>
              <a:rPr lang="nl-BE" u="sng" dirty="0"/>
              <a:t>voor 15 januari! </a:t>
            </a:r>
          </a:p>
          <a:p>
            <a:pPr>
              <a:defRPr sz="2400"/>
            </a:pPr>
            <a:endParaRPr lang="nl-BE" dirty="0"/>
          </a:p>
          <a:p>
            <a:pPr>
              <a:defRPr sz="2400"/>
            </a:pPr>
            <a:r>
              <a:rPr lang="nl-BE" dirty="0"/>
              <a:t>• Nog geen ploeg? Wij helpen je graag zoeken  </a:t>
            </a:r>
            <a:endParaRPr dirty="0"/>
          </a:p>
        </p:txBody>
      </p:sp>
      <p:pic>
        <p:nvPicPr>
          <p:cNvPr id="5" name="Afbeelding 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C36C85AE-D2BF-D014-C364-368805287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9537"/>
            <a:ext cx="3267659" cy="13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29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11A1F3C1-425E-62A4-21E6-8981E1370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705" y="5608261"/>
            <a:ext cx="3121008" cy="12497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Rol van de kapitein</a:t>
            </a:r>
            <a:r>
              <a:rPr dirty="0"/>
              <a:t> – Tennis</a:t>
            </a:r>
            <a:r>
              <a:rPr lang="nl-BE" dirty="0"/>
              <a:t> (VOLWASSENEN)</a:t>
            </a:r>
            <a:endParaRPr dirty="0"/>
          </a:p>
        </p:txBody>
      </p:sp>
      <p:pic>
        <p:nvPicPr>
          <p:cNvPr id="3" name="Picture 2" descr="IMG_7389.JPG"/>
          <p:cNvPicPr>
            <a:picLocks noChangeAspect="1"/>
          </p:cNvPicPr>
          <p:nvPr/>
        </p:nvPicPr>
        <p:blipFill>
          <a:blip r:embed="rId3"/>
          <a:srcRect b="9297"/>
          <a:stretch>
            <a:fillRect/>
          </a:stretch>
        </p:blipFill>
        <p:spPr>
          <a:xfrm>
            <a:off x="7568588" y="1395949"/>
            <a:ext cx="1575412" cy="1428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77942"/>
            <a:ext cx="8462701" cy="62786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lang="nl-BE" dirty="0"/>
              <a:t>de </a:t>
            </a:r>
            <a:r>
              <a:rPr lang="nl-BE" b="1" dirty="0"/>
              <a:t>kapitein</a:t>
            </a:r>
            <a:r>
              <a:rPr lang="nl-BE" dirty="0"/>
              <a:t> bij de VOLWASSENEN is de trekker van de groep:</a:t>
            </a:r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Is op de hoogte van het interclubreglement </a:t>
            </a:r>
          </a:p>
          <a:p>
            <a:pPr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Zorgt dat er per ontmoeting voldoende spelers zijn </a:t>
            </a:r>
          </a:p>
          <a:p>
            <a:pPr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Stelt de ploeg op per ontmoeting (a.d.h.v. een handleiding) </a:t>
            </a:r>
          </a:p>
          <a:p>
            <a:pPr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Communicatie met de tegenstander (bij eventuele verplaatsing </a:t>
            </a:r>
          </a:p>
          <a:p>
            <a:pPr>
              <a:defRPr sz="2400"/>
            </a:pPr>
            <a:r>
              <a:rPr lang="nl-BE" dirty="0"/>
              <a:t>     van de ontmoeting) </a:t>
            </a:r>
          </a:p>
          <a:p>
            <a:pPr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Geeft de score door aan de interclubleider</a:t>
            </a:r>
          </a:p>
          <a:p>
            <a:pPr marL="342900" indent="-342900">
              <a:buFontTx/>
              <a:buChar char="-"/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vragen? A.d.h.v. een whatsappgroep worden alle </a:t>
            </a:r>
          </a:p>
          <a:p>
            <a:pPr>
              <a:defRPr sz="2400"/>
            </a:pPr>
            <a:r>
              <a:rPr lang="nl-BE" dirty="0"/>
              <a:t>     kapiteins bijgestaan door de interclubleider</a:t>
            </a:r>
          </a:p>
          <a:p>
            <a:pPr>
              <a:defRPr sz="2400"/>
            </a:pPr>
            <a:endParaRPr lang="nl-BE" dirty="0"/>
          </a:p>
          <a:p>
            <a:pPr>
              <a:defRPr sz="2400"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7F5E-A80E-167E-122E-B5A2C5A48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BC30568D-8CE7-67ED-F896-FF206D9F5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5188"/>
            <a:ext cx="3121008" cy="12497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75F0F8-D80A-854F-80BC-267BE82BC32A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Rol van de kapitein</a:t>
            </a:r>
            <a:r>
              <a:rPr dirty="0"/>
              <a:t> – Tennis</a:t>
            </a:r>
            <a:r>
              <a:rPr lang="nl-BE" dirty="0"/>
              <a:t> (JEUGD)</a:t>
            </a:r>
            <a:endParaRPr dirty="0"/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981BC67F-F691-15AD-C8C7-949226473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738" y="5712738"/>
            <a:ext cx="1145262" cy="1145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1FC042-FC1F-75D3-725B-80C5A955A92B}"/>
              </a:ext>
            </a:extLst>
          </p:cNvPr>
          <p:cNvSpPr txBox="1"/>
          <p:nvPr/>
        </p:nvSpPr>
        <p:spPr>
          <a:xfrm>
            <a:off x="0" y="677942"/>
            <a:ext cx="7955704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endParaRPr lang="nl-BE" dirty="0"/>
          </a:p>
          <a:p>
            <a:pPr>
              <a:defRPr sz="2400"/>
            </a:pPr>
            <a:r>
              <a:rPr lang="nl-NL" dirty="0"/>
              <a:t>• de </a:t>
            </a:r>
            <a:r>
              <a:rPr lang="nl-NL" b="1" dirty="0"/>
              <a:t>kapitein</a:t>
            </a:r>
            <a:r>
              <a:rPr lang="nl-NL" dirty="0"/>
              <a:t> bij de JEUGD is een formaliteit</a:t>
            </a:r>
          </a:p>
          <a:p>
            <a:pPr marL="342900" indent="-342900">
              <a:buFontTx/>
              <a:buChar char="-"/>
              <a:defRPr sz="2400"/>
            </a:pPr>
            <a:r>
              <a:rPr lang="nl-NL" dirty="0"/>
              <a:t>Birgit en Thibault regelen alles. </a:t>
            </a:r>
          </a:p>
          <a:p>
            <a:pPr>
              <a:defRPr sz="2400"/>
            </a:pPr>
            <a:endParaRPr lang="nl-NL" dirty="0"/>
          </a:p>
          <a:p>
            <a:pPr marL="342900" indent="-342900">
              <a:buFontTx/>
              <a:buChar char="-"/>
              <a:defRPr sz="2400"/>
            </a:pPr>
            <a:r>
              <a:rPr lang="nl-NL" dirty="0"/>
              <a:t>Ouders worden op de hoogte gehouden via whatsappgroep</a:t>
            </a:r>
          </a:p>
          <a:p>
            <a:pPr marL="342900" indent="-342900">
              <a:buFontTx/>
              <a:buChar char="-"/>
              <a:defRPr sz="2400"/>
            </a:pPr>
            <a:endParaRPr lang="nl-NL" dirty="0"/>
          </a:p>
          <a:p>
            <a:pPr marL="342900" indent="-342900">
              <a:buFontTx/>
              <a:buChar char="-"/>
              <a:defRPr sz="2400"/>
            </a:pPr>
            <a:r>
              <a:rPr lang="nl-NL" dirty="0"/>
              <a:t>Ouders regelen onderling het vervoer 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5755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EDAA3-3940-181E-0BFA-0718B5D7F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2F9FDC-3D7F-5532-2D93-5699C5AB5C89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Rol van de interclubleider/club</a:t>
            </a:r>
            <a:r>
              <a:rPr dirty="0"/>
              <a:t> – Tennis</a:t>
            </a:r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54515A70-5C74-53C3-FB76-A571C027B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333" y="5645332"/>
            <a:ext cx="1212667" cy="1212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B06E8F-1D10-2CF9-2C1F-83A16BAD259D}"/>
              </a:ext>
            </a:extLst>
          </p:cNvPr>
          <p:cNvSpPr txBox="1"/>
          <p:nvPr/>
        </p:nvSpPr>
        <p:spPr>
          <a:xfrm>
            <a:off x="83744" y="773243"/>
            <a:ext cx="9060255" cy="754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Beheren van de whatsappgroep ‘kapiteins’</a:t>
            </a:r>
          </a:p>
          <a:p>
            <a:pPr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Voorzien van gratis nieuwe ballen per ontmoeting </a:t>
            </a:r>
          </a:p>
          <a:p>
            <a:pPr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Reservatie terreinen / bij regenweer zoeken we een oplossing</a:t>
            </a:r>
          </a:p>
          <a:p>
            <a:pPr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Scores invullen op </a:t>
            </a:r>
            <a:r>
              <a:rPr lang="nl-BE" sz="2200" dirty="0" err="1"/>
              <a:t>elit</a:t>
            </a:r>
            <a:r>
              <a:rPr lang="nl-BE" sz="2200" dirty="0"/>
              <a:t> </a:t>
            </a:r>
          </a:p>
          <a:p>
            <a:pPr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Permanentie bij de jeugdontmoetingen die thuis plaats vinden</a:t>
            </a:r>
          </a:p>
          <a:p>
            <a:pPr>
              <a:defRPr sz="2400"/>
            </a:pPr>
            <a:r>
              <a:rPr lang="nl-BE" sz="2200" dirty="0"/>
              <a:t> </a:t>
            </a:r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Voorzien van tellers voor de U9-ontmoetingen </a:t>
            </a:r>
          </a:p>
          <a:p>
            <a:pPr marL="342900" indent="-342900">
              <a:buFontTx/>
              <a:buChar char="-"/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Voorzien van pannenkoeken voor alle deelnemers na afloop</a:t>
            </a:r>
          </a:p>
          <a:p>
            <a:pPr>
              <a:defRPr sz="2400"/>
            </a:pPr>
            <a:r>
              <a:rPr lang="nl-BE" sz="2200" dirty="0"/>
              <a:t>     van een jeugdontmoeting </a:t>
            </a:r>
          </a:p>
          <a:p>
            <a:pPr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Voorzien van “bordje” voor alle deelnemers na afloop</a:t>
            </a:r>
          </a:p>
          <a:p>
            <a:pPr>
              <a:defRPr sz="2400"/>
            </a:pPr>
            <a:r>
              <a:rPr lang="nl-BE" sz="2200" dirty="0"/>
              <a:t>     van een volwassenontmoeting</a:t>
            </a:r>
          </a:p>
          <a:p>
            <a:pPr>
              <a:defRPr sz="2400"/>
            </a:pPr>
            <a:endParaRPr lang="nl-BE" sz="2400" dirty="0"/>
          </a:p>
          <a:p>
            <a:pPr>
              <a:defRPr sz="2400"/>
            </a:pPr>
            <a:endParaRPr lang="nl-BE" sz="2000" dirty="0"/>
          </a:p>
          <a:p>
            <a:pPr marL="342900" indent="-342900">
              <a:buFontTx/>
              <a:buChar char="-"/>
              <a:defRPr sz="2400"/>
            </a:pPr>
            <a:endParaRPr dirty="0"/>
          </a:p>
          <a:p>
            <a:pPr>
              <a:defRPr sz="2400"/>
            </a:pPr>
            <a:endParaRPr dirty="0"/>
          </a:p>
        </p:txBody>
      </p:sp>
      <p:pic>
        <p:nvPicPr>
          <p:cNvPr id="5" name="Afbeelding 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1D6744B1-58D2-D820-8627-19D80F356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140" y="959698"/>
            <a:ext cx="2771859" cy="110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0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38A48-BA8C-F333-BD8D-704ED061D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479C64-195F-37B5-415D-6AF8DAB72F41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Verloop van een ontmoeting</a:t>
            </a:r>
            <a:r>
              <a:rPr dirty="0"/>
              <a:t> – Tennis</a:t>
            </a:r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3DF9609D-659F-BAC7-063A-41978D2F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1" y="5699762"/>
            <a:ext cx="1158238" cy="1158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2AD08F-0A4A-DC89-71B8-2A3DB7653792}"/>
              </a:ext>
            </a:extLst>
          </p:cNvPr>
          <p:cNvSpPr txBox="1"/>
          <p:nvPr/>
        </p:nvSpPr>
        <p:spPr>
          <a:xfrm>
            <a:off x="83744" y="779621"/>
            <a:ext cx="9060255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Aanwezig zijn een kwartier voor aanvang ontmoeting </a:t>
            </a:r>
          </a:p>
          <a:p>
            <a:pPr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ID-kaart bij hebben (kan gevraagd worden) </a:t>
            </a:r>
          </a:p>
          <a:p>
            <a:pPr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Wedstrijden worden achtereenvolgens gespeeld. </a:t>
            </a:r>
          </a:p>
          <a:p>
            <a:pPr>
              <a:defRPr sz="2400"/>
            </a:pPr>
            <a:r>
              <a:rPr lang="nl-BE" sz="2200" dirty="0"/>
              <a:t>      VOLWASSENEN: </a:t>
            </a:r>
          </a:p>
          <a:p>
            <a:pPr>
              <a:defRPr sz="2400"/>
            </a:pPr>
            <a:r>
              <a:rPr lang="nl-BE" sz="2200" dirty="0"/>
              <a:t>      Er kan onderling beslist worden om tussen de enkels en de </a:t>
            </a:r>
            <a:r>
              <a:rPr lang="nl-BE" sz="2200" dirty="0" err="1"/>
              <a:t>dubbels</a:t>
            </a:r>
            <a:r>
              <a:rPr lang="nl-BE" sz="2200" dirty="0"/>
              <a:t> te eten</a:t>
            </a:r>
          </a:p>
          <a:p>
            <a:pPr>
              <a:defRPr sz="2400"/>
            </a:pPr>
            <a:r>
              <a:rPr lang="nl-BE" sz="2200" dirty="0"/>
              <a:t> </a:t>
            </a:r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FAIRPLAY is belangrijk! </a:t>
            </a:r>
          </a:p>
          <a:p>
            <a:pPr marL="342900" indent="-342900">
              <a:buFontTx/>
              <a:buChar char="-"/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Achteraf met de tegenstrevers een drankje nuttigen hoort er bij </a:t>
            </a:r>
          </a:p>
          <a:p>
            <a:pPr marL="342900" indent="-342900">
              <a:buFontTx/>
              <a:buChar char="-"/>
              <a:defRPr sz="2400"/>
            </a:pPr>
            <a:endParaRPr lang="nl-BE" sz="2200" dirty="0"/>
          </a:p>
          <a:p>
            <a:pPr marL="342900" indent="-342900">
              <a:buFontTx/>
              <a:buChar char="-"/>
              <a:defRPr sz="2400"/>
            </a:pPr>
            <a:r>
              <a:rPr lang="nl-BE" sz="2200" dirty="0"/>
              <a:t>Problemen op het veld? Maak geen ruzie maar roep de (plaatselijke) interclubleider er bij </a:t>
            </a:r>
          </a:p>
          <a:p>
            <a:pPr>
              <a:defRPr sz="2400"/>
            </a:pPr>
            <a:endParaRPr lang="nl-BE" sz="2000" dirty="0"/>
          </a:p>
          <a:p>
            <a:pPr marL="342900" indent="-342900">
              <a:buFontTx/>
              <a:buChar char="-"/>
              <a:defRPr sz="2400"/>
            </a:pPr>
            <a:endParaRPr dirty="0"/>
          </a:p>
          <a:p>
            <a:pPr>
              <a:defRPr sz="2400"/>
            </a:pPr>
            <a:endParaRPr dirty="0"/>
          </a:p>
        </p:txBody>
      </p:sp>
      <p:pic>
        <p:nvPicPr>
          <p:cNvPr id="5" name="Afbeelding 4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ECD97CDA-BE1E-B3E0-A806-894E249E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537"/>
            <a:ext cx="2754217" cy="110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5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Teams &amp; Deelname – Padel</a:t>
            </a:r>
          </a:p>
        </p:txBody>
      </p:sp>
      <p:pic>
        <p:nvPicPr>
          <p:cNvPr id="3" name="Picture 2" descr="IMG_73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085" y="5603966"/>
            <a:ext cx="1251857" cy="1251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537" y="1254034"/>
            <a:ext cx="782900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400"/>
            </a:pPr>
            <a:r>
              <a:rPr dirty="0"/>
              <a:t>• Ploeg 4–8 </a:t>
            </a:r>
            <a:r>
              <a:rPr dirty="0" err="1"/>
              <a:t>spelers</a:t>
            </a:r>
            <a:endParaRPr lang="nl-BE"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dirty="0"/>
              <a:t>• 6 </a:t>
            </a:r>
            <a:r>
              <a:rPr dirty="0" err="1"/>
              <a:t>wedstrijden</a:t>
            </a:r>
            <a:r>
              <a:rPr dirty="0"/>
              <a:t> in 3 </a:t>
            </a:r>
            <a:r>
              <a:rPr dirty="0" err="1"/>
              <a:t>rotaties</a:t>
            </a:r>
            <a:endParaRPr lang="nl-BE"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dirty="0"/>
              <a:t>• Som van </a:t>
            </a:r>
            <a:r>
              <a:rPr dirty="0" err="1"/>
              <a:t>klassement</a:t>
            </a:r>
            <a:r>
              <a:rPr dirty="0"/>
              <a:t> </a:t>
            </a:r>
            <a:r>
              <a:rPr dirty="0" err="1"/>
              <a:t>bepaalt</a:t>
            </a:r>
            <a:r>
              <a:rPr dirty="0"/>
              <a:t> </a:t>
            </a:r>
            <a:r>
              <a:rPr dirty="0" err="1"/>
              <a:t>rotatie</a:t>
            </a:r>
            <a:endParaRPr dirty="0"/>
          </a:p>
        </p:txBody>
      </p:sp>
      <p:pic>
        <p:nvPicPr>
          <p:cNvPr id="6" name="Afbeelding 5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8D20F444-32A8-876F-ED3C-5B41414B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0675"/>
            <a:ext cx="4000500" cy="1457325"/>
          </a:xfrm>
          <a:prstGeom prst="rect">
            <a:avLst/>
          </a:prstGeom>
        </p:spPr>
      </p:pic>
      <p:pic>
        <p:nvPicPr>
          <p:cNvPr id="9" name="Afbeelding 8" descr="Afbeelding met persoon, kleding, schoeisel, atletiekwedstrijd&#10;&#10;Door AI gegenereerde inhoud is mogelijk onjuist.">
            <a:extLst>
              <a:ext uri="{FF2B5EF4-FFF2-40B4-BE49-F238E27FC236}">
                <a16:creationId xmlns:a16="http://schemas.microsoft.com/office/drawing/2014/main" id="{46B679D5-E7A6-6689-F1D2-ABFEA861E5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763" b="2570"/>
          <a:stretch>
            <a:fillRect/>
          </a:stretch>
        </p:blipFill>
        <p:spPr>
          <a:xfrm>
            <a:off x="5286375" y="914400"/>
            <a:ext cx="3857625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A12B7-9274-C68D-F87E-84233EFA2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91F9D2-3472-5496-F303-F3E44590E34E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Reeksen</a:t>
            </a:r>
            <a:r>
              <a:rPr dirty="0"/>
              <a:t>– Padel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A8DFAF-C44F-B295-6C30-2C9985576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" y="1656996"/>
            <a:ext cx="9098044" cy="368755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E661215-EF22-CF7F-1073-4EBA4B772992}"/>
              </a:ext>
            </a:extLst>
          </p:cNvPr>
          <p:cNvSpPr txBox="1"/>
          <p:nvPr/>
        </p:nvSpPr>
        <p:spPr>
          <a:xfrm>
            <a:off x="209319" y="1195331"/>
            <a:ext cx="7039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lang="nl-BE" b="1" dirty="0"/>
              <a:t>OPEN = geen minimum aantal dames of heren </a:t>
            </a:r>
          </a:p>
        </p:txBody>
      </p:sp>
      <p:pic>
        <p:nvPicPr>
          <p:cNvPr id="10" name="Afbeelding 9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AA9CCF59-2C4B-8418-9803-02DDB5C4A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0675"/>
            <a:ext cx="4000500" cy="1457325"/>
          </a:xfrm>
          <a:prstGeom prst="rect">
            <a:avLst/>
          </a:prstGeom>
        </p:spPr>
      </p:pic>
      <p:pic>
        <p:nvPicPr>
          <p:cNvPr id="11" name="Picture 2" descr="IMG_7389.JPG">
            <a:extLst>
              <a:ext uri="{FF2B5EF4-FFF2-40B4-BE49-F238E27FC236}">
                <a16:creationId xmlns:a16="http://schemas.microsoft.com/office/drawing/2014/main" id="{402AE255-2D18-F1C8-9129-D660D951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719" y="5606143"/>
            <a:ext cx="1251857" cy="12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76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CD098-097B-9AE2-70C4-D42BC2322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94AD38-F8EC-270C-F580-6900BCF87970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Reeksen</a:t>
            </a:r>
            <a:r>
              <a:rPr dirty="0"/>
              <a:t>– Padel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B30B0F2-2452-9F33-45F5-1BF2DBFAB5C3}"/>
              </a:ext>
            </a:extLst>
          </p:cNvPr>
          <p:cNvSpPr txBox="1"/>
          <p:nvPr/>
        </p:nvSpPr>
        <p:spPr>
          <a:xfrm>
            <a:off x="209319" y="1195331"/>
            <a:ext cx="7039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lang="nl-BE" b="1" dirty="0"/>
              <a:t>Dames</a:t>
            </a:r>
          </a:p>
        </p:txBody>
      </p:sp>
      <p:pic>
        <p:nvPicPr>
          <p:cNvPr id="10" name="Afbeelding 9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C9094601-41FE-42BC-A261-6D644F410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0675"/>
            <a:ext cx="4000500" cy="1457325"/>
          </a:xfrm>
          <a:prstGeom prst="rect">
            <a:avLst/>
          </a:prstGeom>
        </p:spPr>
      </p:pic>
      <p:pic>
        <p:nvPicPr>
          <p:cNvPr id="11" name="Picture 2" descr="IMG_7389.JPG">
            <a:extLst>
              <a:ext uri="{FF2B5EF4-FFF2-40B4-BE49-F238E27FC236}">
                <a16:creationId xmlns:a16="http://schemas.microsoft.com/office/drawing/2014/main" id="{DE235F8A-898F-E19D-424B-F4248EBAA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143" y="5606143"/>
            <a:ext cx="1251857" cy="1251857"/>
          </a:xfrm>
          <a:prstGeom prst="rect">
            <a:avLst/>
          </a:prstGeom>
        </p:spPr>
      </p:pic>
      <p:pic>
        <p:nvPicPr>
          <p:cNvPr id="3" name="Afbeelding 2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2DB4B991-DC96-FCF1-A07E-8EE13AEC9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6996"/>
            <a:ext cx="9144000" cy="33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4FD02-AE22-EA4A-162C-1D23F82D8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88E338-C4C0-D9BC-1BE3-206A810F870E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Inschrijving ploegen</a:t>
            </a:r>
            <a:r>
              <a:rPr dirty="0"/>
              <a:t> – </a:t>
            </a:r>
            <a:r>
              <a:rPr lang="nl-BE" dirty="0" err="1"/>
              <a:t>Padel</a:t>
            </a:r>
            <a:r>
              <a:rPr lang="nl-BE" dirty="0"/>
              <a:t> </a:t>
            </a:r>
            <a:endParaRPr dirty="0"/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F8D0349E-AB0E-6097-ACDD-61E0AF5B5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533" y="5721533"/>
            <a:ext cx="1136467" cy="1136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3344F3-A532-0940-8B63-B43344024955}"/>
              </a:ext>
            </a:extLst>
          </p:cNvPr>
          <p:cNvSpPr txBox="1"/>
          <p:nvPr/>
        </p:nvSpPr>
        <p:spPr>
          <a:xfrm>
            <a:off x="80553" y="914400"/>
            <a:ext cx="895459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lang="nl-BE" dirty="0"/>
              <a:t>Tussen 1 en 31 januari</a:t>
            </a:r>
          </a:p>
          <a:p>
            <a:pPr>
              <a:defRPr sz="2400"/>
            </a:pPr>
            <a:r>
              <a:rPr lang="nl-BE" dirty="0"/>
              <a:t> </a:t>
            </a:r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lang="nl-NL" dirty="0"/>
              <a:t>geen transfers nodig 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r>
              <a:rPr lang="nl-BE" dirty="0"/>
              <a:t>• </a:t>
            </a:r>
            <a:r>
              <a:rPr lang="nl-NL" dirty="0"/>
              <a:t>Nog geen ploeg? Wij helpen je graag zoeken</a:t>
            </a:r>
          </a:p>
          <a:p>
            <a:pPr>
              <a:defRPr sz="2400"/>
            </a:pPr>
            <a:endParaRPr lang="nl-NL" dirty="0"/>
          </a:p>
          <a:p>
            <a:r>
              <a:rPr lang="nl-BE" sz="2400" dirty="0"/>
              <a:t>• </a:t>
            </a:r>
            <a:r>
              <a:rPr lang="nl-NL" sz="2400" b="1" dirty="0"/>
              <a:t>NIEUW: </a:t>
            </a:r>
            <a:r>
              <a:rPr lang="nl-NL" sz="2400" dirty="0"/>
              <a:t>enkel spelers met maximaal 1 klassement hoger en 1 klassement lager dan de betreffende afdeling mogen deelnemen.</a:t>
            </a:r>
          </a:p>
          <a:p>
            <a:r>
              <a:rPr lang="nl-NL" dirty="0"/>
              <a:t> </a:t>
            </a:r>
          </a:p>
          <a:p>
            <a:pPr>
              <a:defRPr sz="2400"/>
            </a:pPr>
            <a:r>
              <a:rPr lang="nl-NL" dirty="0"/>
              <a:t>  </a:t>
            </a:r>
          </a:p>
        </p:txBody>
      </p:sp>
      <p:pic>
        <p:nvPicPr>
          <p:cNvPr id="7" name="Afbeelding 6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7CA36F5B-6CD0-FB1B-84CD-B95101C2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00675"/>
            <a:ext cx="40005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02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28016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Wat is Interclub?</a:t>
            </a:r>
          </a:p>
        </p:txBody>
      </p:sp>
      <p:pic>
        <p:nvPicPr>
          <p:cNvPr id="3" name="Picture 2" descr="IMG_7389.JPG"/>
          <p:cNvPicPr>
            <a:picLocks noChangeAspect="1"/>
          </p:cNvPicPr>
          <p:nvPr/>
        </p:nvPicPr>
        <p:blipFill>
          <a:blip r:embed="rId2"/>
          <a:srcRect b="8952"/>
          <a:stretch>
            <a:fillRect/>
          </a:stretch>
        </p:blipFill>
        <p:spPr>
          <a:xfrm>
            <a:off x="7974875" y="1370263"/>
            <a:ext cx="1169125" cy="10644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48806"/>
            <a:ext cx="861519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dirty="0" err="1"/>
              <a:t>Teamcompetitie</a:t>
            </a:r>
            <a:r>
              <a:rPr dirty="0"/>
              <a:t> </a:t>
            </a:r>
            <a:r>
              <a:rPr dirty="0" err="1"/>
              <a:t>tussen</a:t>
            </a:r>
            <a:r>
              <a:rPr dirty="0"/>
              <a:t> clubs</a:t>
            </a:r>
            <a:endParaRPr lang="nl-BE"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dirty="0"/>
              <a:t>• Ploeg </a:t>
            </a:r>
            <a:r>
              <a:rPr dirty="0" err="1"/>
              <a:t>speelt</a:t>
            </a:r>
            <a:r>
              <a:rPr dirty="0"/>
              <a:t> </a:t>
            </a:r>
            <a:r>
              <a:rPr dirty="0" err="1"/>
              <a:t>poulefase</a:t>
            </a:r>
            <a:r>
              <a:rPr dirty="0"/>
              <a:t> + </a:t>
            </a:r>
            <a:r>
              <a:rPr dirty="0" err="1"/>
              <a:t>eindronde</a:t>
            </a:r>
            <a:endParaRPr lang="nl-BE"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dirty="0" err="1"/>
              <a:t>Sportief</a:t>
            </a:r>
            <a:r>
              <a:rPr dirty="0"/>
              <a:t>, </a:t>
            </a:r>
            <a:r>
              <a:rPr dirty="0" err="1"/>
              <a:t>sociaal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plezant</a:t>
            </a:r>
            <a:r>
              <a:rPr lang="nl-BE" dirty="0"/>
              <a:t> voor jong en minder jong</a:t>
            </a:r>
            <a:endParaRPr dirty="0"/>
          </a:p>
        </p:txBody>
      </p:sp>
      <p:pic>
        <p:nvPicPr>
          <p:cNvPr id="6" name="Afbeelding 5" descr="Afbeelding met persoon, kleding, overdekt, scène&#10;&#10;Door AI gegenereerde inhoud is mogelijk onjuist.">
            <a:extLst>
              <a:ext uri="{FF2B5EF4-FFF2-40B4-BE49-F238E27FC236}">
                <a16:creationId xmlns:a16="http://schemas.microsoft.com/office/drawing/2014/main" id="{419733B3-DFB2-0D4E-D7DB-2180997F97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679" b="21767"/>
          <a:stretch>
            <a:fillRect/>
          </a:stretch>
        </p:blipFill>
        <p:spPr>
          <a:xfrm>
            <a:off x="4797275" y="3249757"/>
            <a:ext cx="4346725" cy="3628353"/>
          </a:xfrm>
          <a:prstGeom prst="rect">
            <a:avLst/>
          </a:prstGeom>
        </p:spPr>
      </p:pic>
      <p:pic>
        <p:nvPicPr>
          <p:cNvPr id="12" name="Afbeelding 11" descr="Afbeelding met sport, persoon, buitenshuis, atletiekwedstrijd&#10;&#10;Door AI gegenereerde inhoud is mogelijk onjuist.">
            <a:extLst>
              <a:ext uri="{FF2B5EF4-FFF2-40B4-BE49-F238E27FC236}">
                <a16:creationId xmlns:a16="http://schemas.microsoft.com/office/drawing/2014/main" id="{A3525D0E-EEB3-C292-AFC0-2F052168B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0044"/>
            <a:ext cx="4797275" cy="35979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96A90-1C43-0163-5A0E-5680EECA3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1E963E-1327-EB12-BA3E-807F0D8FF472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Rol van de kapitein</a:t>
            </a:r>
            <a:r>
              <a:rPr dirty="0"/>
              <a:t> – </a:t>
            </a:r>
            <a:r>
              <a:rPr lang="nl-BE" dirty="0" err="1"/>
              <a:t>Padel</a:t>
            </a:r>
            <a:r>
              <a:rPr lang="nl-BE" dirty="0"/>
              <a:t>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9CA2CE-F268-1DEE-9943-9C3429D942FE}"/>
              </a:ext>
            </a:extLst>
          </p:cNvPr>
          <p:cNvSpPr txBox="1"/>
          <p:nvPr/>
        </p:nvSpPr>
        <p:spPr>
          <a:xfrm>
            <a:off x="0" y="677942"/>
            <a:ext cx="8462701" cy="627864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lang="nl-BE" dirty="0"/>
              <a:t>de kapitein is de trekker van de groep:</a:t>
            </a:r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Is op de hoogte van het interclubreglement </a:t>
            </a:r>
          </a:p>
          <a:p>
            <a:pPr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Zorgt dat er per ontmoeting voldoende spelers zijn </a:t>
            </a:r>
          </a:p>
          <a:p>
            <a:pPr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Stelt de ploeg op per ontmoeting (a.d.h.v. een handleiding) </a:t>
            </a:r>
          </a:p>
          <a:p>
            <a:pPr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Communicatie met de tegenstander (bij eventuele verplaatsing </a:t>
            </a:r>
          </a:p>
          <a:p>
            <a:pPr>
              <a:defRPr sz="2400"/>
            </a:pPr>
            <a:r>
              <a:rPr lang="nl-BE" dirty="0"/>
              <a:t>     van de ontmoeting) </a:t>
            </a:r>
          </a:p>
          <a:p>
            <a:pPr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Geeft de score door aan de interclubleider</a:t>
            </a:r>
          </a:p>
          <a:p>
            <a:pPr marL="342900" indent="-342900">
              <a:buFontTx/>
              <a:buChar char="-"/>
              <a:defRPr sz="2400"/>
            </a:pPr>
            <a:endParaRPr lang="nl-BE" dirty="0"/>
          </a:p>
          <a:p>
            <a:pPr marL="342900" indent="-342900">
              <a:buFontTx/>
              <a:buChar char="-"/>
              <a:defRPr sz="2400"/>
            </a:pPr>
            <a:r>
              <a:rPr lang="nl-BE" dirty="0"/>
              <a:t>vragen? A.d.h.v. een whatsappgroep worden alle </a:t>
            </a:r>
          </a:p>
          <a:p>
            <a:pPr>
              <a:defRPr sz="2400"/>
            </a:pPr>
            <a:r>
              <a:rPr lang="nl-BE" dirty="0"/>
              <a:t>     kapiteins bijgestaan door de interclubleider</a:t>
            </a:r>
          </a:p>
          <a:p>
            <a:pPr>
              <a:defRPr sz="2400"/>
            </a:pPr>
            <a:endParaRPr lang="nl-BE" dirty="0"/>
          </a:p>
          <a:p>
            <a:pPr>
              <a:defRPr sz="2400"/>
            </a:pPr>
            <a:endParaRPr dirty="0"/>
          </a:p>
        </p:txBody>
      </p:sp>
      <p:pic>
        <p:nvPicPr>
          <p:cNvPr id="6" name="Afbeelding 5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9F97C5AF-F896-FE3E-CD14-4BA9B89F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939" y="5660571"/>
            <a:ext cx="3287061" cy="1197429"/>
          </a:xfrm>
          <a:prstGeom prst="rect">
            <a:avLst/>
          </a:prstGeom>
        </p:spPr>
      </p:pic>
      <p:pic>
        <p:nvPicPr>
          <p:cNvPr id="7" name="Picture 2" descr="IMG_7389.JPG">
            <a:extLst>
              <a:ext uri="{FF2B5EF4-FFF2-40B4-BE49-F238E27FC236}">
                <a16:creationId xmlns:a16="http://schemas.microsoft.com/office/drawing/2014/main" id="{254DB7EA-6F70-40E3-E4A4-D2A07B950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571" y="993627"/>
            <a:ext cx="1197429" cy="11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71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899AB-066F-32A9-380F-000FEDA6C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8D3526-F158-A17E-4827-ACA92A25FEA3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Rol van de interclubleider/club</a:t>
            </a:r>
            <a:r>
              <a:rPr dirty="0"/>
              <a:t> – </a:t>
            </a:r>
            <a:r>
              <a:rPr lang="nl-BE" dirty="0" err="1"/>
              <a:t>Padel</a:t>
            </a:r>
            <a:r>
              <a:rPr lang="nl-BE" dirty="0"/>
              <a:t> </a:t>
            </a:r>
            <a:endParaRPr dirty="0"/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11FCE20E-59BE-9A63-8077-890E6C59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686" y="5649686"/>
            <a:ext cx="1208314" cy="1208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5E58F1-91DC-8B98-196B-5A28ED305ECE}"/>
              </a:ext>
            </a:extLst>
          </p:cNvPr>
          <p:cNvSpPr txBox="1"/>
          <p:nvPr/>
        </p:nvSpPr>
        <p:spPr>
          <a:xfrm>
            <a:off x="83744" y="779621"/>
            <a:ext cx="9060255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Beheren van de whatsappgroep ‘kapiteins’</a:t>
            </a:r>
          </a:p>
          <a:p>
            <a:pPr>
              <a:defRPr sz="2400"/>
            </a:pPr>
            <a:endParaRPr lang="nl-BE" sz="2400"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Voorzien van gratis nieuwe ballen per ontmoeting </a:t>
            </a:r>
          </a:p>
          <a:p>
            <a:pPr>
              <a:defRPr sz="2400"/>
            </a:pPr>
            <a:endParaRPr lang="nl-BE" sz="2400"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Reservatie terreinen / bij regenweer zoeken we een oplossing</a:t>
            </a:r>
          </a:p>
          <a:p>
            <a:pPr>
              <a:defRPr sz="2400"/>
            </a:pPr>
            <a:endParaRPr lang="nl-BE" sz="2400"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Scores invullen op </a:t>
            </a:r>
            <a:r>
              <a:rPr lang="nl-BE" sz="2400" dirty="0" err="1"/>
              <a:t>elit</a:t>
            </a:r>
            <a:r>
              <a:rPr lang="nl-BE" sz="2400" dirty="0"/>
              <a:t> </a:t>
            </a:r>
          </a:p>
          <a:p>
            <a:pPr>
              <a:defRPr sz="2400"/>
            </a:pPr>
            <a:endParaRPr lang="nl-BE" sz="2400"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Voorzien van “bordje” voor alle deelnemers na afloop</a:t>
            </a:r>
          </a:p>
          <a:p>
            <a:pPr>
              <a:defRPr sz="2400"/>
            </a:pPr>
            <a:r>
              <a:rPr lang="nl-BE" sz="2400" dirty="0"/>
              <a:t>     van een ontmoeting </a:t>
            </a:r>
          </a:p>
          <a:p>
            <a:pPr>
              <a:defRPr sz="2400"/>
            </a:pPr>
            <a:endParaRPr lang="nl-BE" sz="2000" dirty="0"/>
          </a:p>
          <a:p>
            <a:pPr marL="342900" indent="-342900">
              <a:buFontTx/>
              <a:buChar char="-"/>
              <a:defRPr sz="2400"/>
            </a:pPr>
            <a:endParaRPr dirty="0"/>
          </a:p>
          <a:p>
            <a:pPr>
              <a:defRPr sz="2400"/>
            </a:pPr>
            <a:endParaRPr dirty="0"/>
          </a:p>
        </p:txBody>
      </p:sp>
      <p:pic>
        <p:nvPicPr>
          <p:cNvPr id="7" name="Afbeelding 6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5807A60C-2E50-203B-41D8-8A35640E3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9716"/>
            <a:ext cx="40005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65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89823-1176-BE2F-65D8-F186E8BE1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03157B-7A2D-E6C9-4266-89BFC7D9DFB5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Verloop van een ontmoeting</a:t>
            </a:r>
            <a:r>
              <a:rPr dirty="0"/>
              <a:t> – </a:t>
            </a:r>
            <a:r>
              <a:rPr lang="nl-BE" dirty="0" err="1"/>
              <a:t>Padel</a:t>
            </a:r>
            <a:endParaRPr dirty="0"/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3CDF3F94-2E5B-028A-3E6F-33B0C653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332" y="5645333"/>
            <a:ext cx="1212667" cy="1212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B838F-46DE-59FB-12CB-43AAAEB5DA6C}"/>
              </a:ext>
            </a:extLst>
          </p:cNvPr>
          <p:cNvSpPr txBox="1"/>
          <p:nvPr/>
        </p:nvSpPr>
        <p:spPr>
          <a:xfrm>
            <a:off x="83744" y="779621"/>
            <a:ext cx="9060255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Aanwezig zijn een kwartier voor aanvang ontmoeting </a:t>
            </a:r>
          </a:p>
          <a:p>
            <a:pPr>
              <a:defRPr sz="2400"/>
            </a:pPr>
            <a:endParaRPr lang="nl-BE" sz="2400"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ID-kaart bij hebben (kan gevraagd worden) </a:t>
            </a:r>
          </a:p>
          <a:p>
            <a:pPr>
              <a:defRPr sz="2400"/>
            </a:pPr>
            <a:endParaRPr lang="nl-BE" sz="2400"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Wedstrijden worden achtereenvolgens gespeeld.     </a:t>
            </a:r>
          </a:p>
          <a:p>
            <a:pPr>
              <a:defRPr sz="2400"/>
            </a:pPr>
            <a:r>
              <a:rPr lang="nl-BE" sz="2400" dirty="0"/>
              <a:t>  </a:t>
            </a:r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FAIRPLAY is belangrijk! </a:t>
            </a:r>
          </a:p>
          <a:p>
            <a:pPr>
              <a:defRPr sz="2400"/>
            </a:pPr>
            <a:endParaRPr lang="nl-BE" sz="2400"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Achteraf met de tegenstrevers een drankje nuttigen hoort er bij </a:t>
            </a:r>
          </a:p>
          <a:p>
            <a:pPr>
              <a:defRPr sz="2400"/>
            </a:pPr>
            <a:endParaRPr lang="nl-BE" sz="2400" dirty="0"/>
          </a:p>
          <a:p>
            <a:pPr marL="342900" indent="-342900">
              <a:buFontTx/>
              <a:buChar char="-"/>
              <a:defRPr sz="2400"/>
            </a:pPr>
            <a:r>
              <a:rPr lang="nl-BE" sz="2400" dirty="0"/>
              <a:t>Problemen op het veld? Maak geen ruzie maar roep de (plaatselijke) interclubleider er bij </a:t>
            </a:r>
          </a:p>
          <a:p>
            <a:pPr>
              <a:defRPr sz="2400"/>
            </a:pPr>
            <a:endParaRPr lang="nl-BE" sz="2000" dirty="0"/>
          </a:p>
          <a:p>
            <a:pPr marL="342900" indent="-342900">
              <a:buFontTx/>
              <a:buChar char="-"/>
              <a:defRPr sz="2400"/>
            </a:pPr>
            <a:endParaRPr dirty="0"/>
          </a:p>
          <a:p>
            <a:pPr>
              <a:defRPr sz="2400"/>
            </a:pPr>
            <a:endParaRPr dirty="0"/>
          </a:p>
        </p:txBody>
      </p:sp>
      <p:pic>
        <p:nvPicPr>
          <p:cNvPr id="7" name="Afbeelding 6" descr="Afbeelding met tekst, logo, Lettertype, Graphics&#10;&#10;Door AI gegenereerde inhoud is mogelijk onjuist.">
            <a:extLst>
              <a:ext uri="{FF2B5EF4-FFF2-40B4-BE49-F238E27FC236}">
                <a16:creationId xmlns:a16="http://schemas.microsoft.com/office/drawing/2014/main" id="{76A24BFB-DDC7-611A-9A63-CDC6AF9C8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7485"/>
            <a:ext cx="3624943" cy="13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05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Praktisch</a:t>
            </a:r>
          </a:p>
        </p:txBody>
      </p:sp>
      <p:pic>
        <p:nvPicPr>
          <p:cNvPr id="3" name="Picture 2" descr="IMG_73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703" y="5514703"/>
            <a:ext cx="1343297" cy="1343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51560"/>
            <a:ext cx="9144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dirty="0"/>
              <a:t>• Lid </a:t>
            </a:r>
            <a:r>
              <a:rPr lang="nl-BE" dirty="0"/>
              <a:t>zijn van de </a:t>
            </a:r>
            <a:r>
              <a:rPr lang="nl-BE" dirty="0" err="1"/>
              <a:t>Wikings</a:t>
            </a:r>
            <a:r>
              <a:rPr lang="nl-BE" dirty="0"/>
              <a:t> </a:t>
            </a:r>
          </a:p>
          <a:p>
            <a:pPr>
              <a:defRPr sz="2400"/>
            </a:pPr>
            <a:r>
              <a:rPr lang="nl-BE" dirty="0"/>
              <a:t>   lid zijn van tennis en </a:t>
            </a:r>
            <a:r>
              <a:rPr lang="nl-BE" dirty="0" err="1"/>
              <a:t>padelvlaanderen</a:t>
            </a:r>
            <a:r>
              <a:rPr lang="nl-BE" dirty="0"/>
              <a:t> met een geldig abonnement  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lang="nl-BE" dirty="0"/>
              <a:t>Deelnemen aan interclub is gratis</a:t>
            </a:r>
          </a:p>
          <a:p>
            <a:pPr>
              <a:defRPr sz="2400"/>
            </a:pPr>
            <a:endParaRPr lang="nl-BE" dirty="0"/>
          </a:p>
          <a:p>
            <a:pPr>
              <a:defRPr sz="2400"/>
            </a:pPr>
            <a:r>
              <a:rPr lang="nl-NL" dirty="0"/>
              <a:t>• Sancties/boetes vermijden 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r>
              <a:rPr lang="nl-NL" dirty="0"/>
              <a:t>• Bij thuisontmoeting blijft witte kledij steeds verplicht 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r>
              <a:rPr lang="nl-NL" dirty="0"/>
              <a:t>• Supporters langs het veld zijn welkom, maar zijn geen scheidsrechters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r>
              <a:rPr lang="nl-NL" dirty="0"/>
              <a:t>• Winnen is leuk, maar deelnemen is belangrijker. 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r>
              <a:rPr lang="nl-NL" dirty="0"/>
              <a:t>• Interclub is een unieke kans om te proeven van competitie 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6544E-557E-F162-3805-E9489DD08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EB21F2-5BC8-6DC1-59E7-DED3B2DE9BDA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Praktisch</a:t>
            </a:r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4C8F91ED-A311-F3DA-753E-E82D4945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703" y="5514703"/>
            <a:ext cx="1343297" cy="1343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6C268-E978-D56D-8248-E73E730F5D5E}"/>
              </a:ext>
            </a:extLst>
          </p:cNvPr>
          <p:cNvSpPr txBox="1"/>
          <p:nvPr/>
        </p:nvSpPr>
        <p:spPr>
          <a:xfrm>
            <a:off x="0" y="1051560"/>
            <a:ext cx="9144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lang="nl-NL" dirty="0"/>
              <a:t>• contact (bij voorkeur via de whatsappgroep) 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r>
              <a:rPr lang="nl-NL" b="1" dirty="0"/>
              <a:t>		- jeugdverantwoordelijke Tennis:</a:t>
            </a:r>
          </a:p>
          <a:p>
            <a:pPr>
              <a:defRPr sz="2400"/>
            </a:pPr>
            <a:r>
              <a:rPr lang="nl-NL" dirty="0"/>
              <a:t>		Thibault </a:t>
            </a:r>
            <a:r>
              <a:rPr lang="nl-NL" dirty="0" err="1"/>
              <a:t>Cambien</a:t>
            </a:r>
            <a:r>
              <a:rPr lang="nl-NL" dirty="0"/>
              <a:t> 0478/575190</a:t>
            </a:r>
          </a:p>
          <a:p>
            <a:pPr>
              <a:defRPr sz="2400"/>
            </a:pPr>
            <a:r>
              <a:rPr lang="nl-NL" b="1" dirty="0"/>
              <a:t>		- interclubleider:</a:t>
            </a:r>
          </a:p>
          <a:p>
            <a:pPr>
              <a:defRPr sz="2400"/>
            </a:pPr>
            <a:r>
              <a:rPr lang="nl-NL" dirty="0"/>
              <a:t>		Birgit Parmentier 0498/259156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dirty="0"/>
          </a:p>
        </p:txBody>
      </p:sp>
      <p:pic>
        <p:nvPicPr>
          <p:cNvPr id="7" name="Afbeelding 6" descr="Afbeelding met Menselijk gezicht, persoon, kleding, glimlach&#10;&#10;Door AI gegenereerde inhoud is mogelijk onjuist.">
            <a:extLst>
              <a:ext uri="{FF2B5EF4-FFF2-40B4-BE49-F238E27FC236}">
                <a16:creationId xmlns:a16="http://schemas.microsoft.com/office/drawing/2014/main" id="{A5C08756-5B9B-4772-8930-B1AD4BA4E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859" y="1539354"/>
            <a:ext cx="2686798" cy="2688345"/>
          </a:xfrm>
          <a:prstGeom prst="rect">
            <a:avLst/>
          </a:prstGeom>
        </p:spPr>
      </p:pic>
      <p:pic>
        <p:nvPicPr>
          <p:cNvPr id="6" name="Afbeelding 5" descr="Afbeelding met persoon, Menselijk gezicht, kleding, glimlach&#10;&#10;Door AI gegenereerde inhoud is mogelijk onjuist.">
            <a:extLst>
              <a:ext uri="{FF2B5EF4-FFF2-40B4-BE49-F238E27FC236}">
                <a16:creationId xmlns:a16="http://schemas.microsoft.com/office/drawing/2014/main" id="{F4716A37-6D39-E99A-FD8C-431F17C6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85558" y="1875397"/>
            <a:ext cx="2688344" cy="20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81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3F419-1878-E5AE-55BE-C61D64BE6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906709-6743-C580-0F00-C3E87066A352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Enkele sfeerbeelden van het voorbije IC - seizoen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789BF5-9B32-9B0D-24D4-D6DACAF19A19}"/>
              </a:ext>
            </a:extLst>
          </p:cNvPr>
          <p:cNvSpPr txBox="1"/>
          <p:nvPr/>
        </p:nvSpPr>
        <p:spPr>
          <a:xfrm>
            <a:off x="0" y="105156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dirty="0"/>
          </a:p>
        </p:txBody>
      </p:sp>
      <p:pic>
        <p:nvPicPr>
          <p:cNvPr id="14" name="Afbeelding 13" descr="Afbeelding met sport, atletiekwedstrijd, persoon, kleding&#10;&#10;Door AI gegenereerde inhoud is mogelijk onjuist.">
            <a:extLst>
              <a:ext uri="{FF2B5EF4-FFF2-40B4-BE49-F238E27FC236}">
                <a16:creationId xmlns:a16="http://schemas.microsoft.com/office/drawing/2014/main" id="{B99590CB-B2CE-B6CC-FB96-40814761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5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00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9B38E-834D-9605-F1A8-0688DC478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337D2-6E45-8F71-9A75-2F727616B0F0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Enkele sfeerbeelden van het voorbije IC - seizoen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80FE6-B5B1-EBAB-6835-790B62BC1736}"/>
              </a:ext>
            </a:extLst>
          </p:cNvPr>
          <p:cNvSpPr txBox="1"/>
          <p:nvPr/>
        </p:nvSpPr>
        <p:spPr>
          <a:xfrm>
            <a:off x="0" y="105156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dirty="0"/>
          </a:p>
        </p:txBody>
      </p:sp>
      <p:pic>
        <p:nvPicPr>
          <p:cNvPr id="5" name="Afbeelding 4" descr="Afbeelding met persoon, kleding, person, tekst&#10;&#10;Door AI gegenereerde inhoud is mogelijk onjuist.">
            <a:extLst>
              <a:ext uri="{FF2B5EF4-FFF2-40B4-BE49-F238E27FC236}">
                <a16:creationId xmlns:a16="http://schemas.microsoft.com/office/drawing/2014/main" id="{5B5F077C-DDA2-2364-06A6-542BA89E0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77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37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E7CCD-610E-A4FF-BB61-7DA189B61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98DC1A-70DB-9A54-E038-D86622C16200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Enkele sfeerbeelden van het voorbije IC - seizoen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2F9ED1-0B35-D0ED-4E38-7EEFD5A26BD3}"/>
              </a:ext>
            </a:extLst>
          </p:cNvPr>
          <p:cNvSpPr txBox="1"/>
          <p:nvPr/>
        </p:nvSpPr>
        <p:spPr>
          <a:xfrm>
            <a:off x="0" y="105156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dirty="0"/>
          </a:p>
        </p:txBody>
      </p:sp>
      <p:pic>
        <p:nvPicPr>
          <p:cNvPr id="5" name="Afbeelding 4" descr="Afbeelding met kleding, persoon, glimlach, hemel&#10;&#10;Door AI gegenereerde inhoud is mogelijk onjuist.">
            <a:extLst>
              <a:ext uri="{FF2B5EF4-FFF2-40B4-BE49-F238E27FC236}">
                <a16:creationId xmlns:a16="http://schemas.microsoft.com/office/drawing/2014/main" id="{1F8048BF-6E2E-CB59-DC4E-734D0F030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84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AF529-717D-1C1E-CE14-E5FA65230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4F4090-162E-2992-96B6-2E6FADBDDE33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Enkele sfeerbeelden van het voorbije IC - seizoen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12F60-B7CB-CB9C-34B2-CF93F2A6F2D3}"/>
              </a:ext>
            </a:extLst>
          </p:cNvPr>
          <p:cNvSpPr txBox="1"/>
          <p:nvPr/>
        </p:nvSpPr>
        <p:spPr>
          <a:xfrm>
            <a:off x="0" y="105156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dirty="0"/>
          </a:p>
        </p:txBody>
      </p:sp>
      <p:pic>
        <p:nvPicPr>
          <p:cNvPr id="5" name="Afbeelding 4" descr="Afbeelding met schermopname, tekst, voetbal, persoon&#10;&#10;Door AI gegenereerde inhoud is mogelijk onjuist.">
            <a:extLst>
              <a:ext uri="{FF2B5EF4-FFF2-40B4-BE49-F238E27FC236}">
                <a16:creationId xmlns:a16="http://schemas.microsoft.com/office/drawing/2014/main" id="{22668BEF-B5A9-3ED7-C4B9-DB1128D3E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80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12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C1216-C6AA-DDCF-9439-EDBE23CDC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F27482-A6A7-5C05-4CAB-FA0BE656A1FE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Ook de </a:t>
            </a:r>
            <a:r>
              <a:rPr lang="nl-BE" dirty="0" err="1"/>
              <a:t>après</a:t>
            </a:r>
            <a:r>
              <a:rPr lang="nl-BE" dirty="0"/>
              <a:t> interclub hoort er bij! 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D56E5-DA47-34D2-A314-1722022AA7EE}"/>
              </a:ext>
            </a:extLst>
          </p:cNvPr>
          <p:cNvSpPr txBox="1"/>
          <p:nvPr/>
        </p:nvSpPr>
        <p:spPr>
          <a:xfrm>
            <a:off x="0" y="105156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dirty="0"/>
          </a:p>
        </p:txBody>
      </p:sp>
      <p:pic>
        <p:nvPicPr>
          <p:cNvPr id="6" name="Afbeelding 5" descr="Afbeelding met persoon, kleding, Menselijk gezicht, overdekt&#10;&#10;Door AI gegenereerde inhoud is mogelijk onjuist.">
            <a:extLst>
              <a:ext uri="{FF2B5EF4-FFF2-40B4-BE49-F238E27FC236}">
                <a16:creationId xmlns:a16="http://schemas.microsoft.com/office/drawing/2014/main" id="{C9FF043E-863C-5102-4489-076E98273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214" y="4136517"/>
            <a:ext cx="4865914" cy="2712747"/>
          </a:xfrm>
          <a:prstGeom prst="rect">
            <a:avLst/>
          </a:prstGeom>
        </p:spPr>
      </p:pic>
      <p:pic>
        <p:nvPicPr>
          <p:cNvPr id="8" name="Afbeelding 7" descr="Afbeelding met persoon, kleding, glimlach, buitenshuis&#10;&#10;Door AI gegenereerde inhoud is mogelijk onjuist.">
            <a:extLst>
              <a:ext uri="{FF2B5EF4-FFF2-40B4-BE49-F238E27FC236}">
                <a16:creationId xmlns:a16="http://schemas.microsoft.com/office/drawing/2014/main" id="{DF54A508-2B58-4843-791F-D8F718E9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14401"/>
            <a:ext cx="4771071" cy="3584122"/>
          </a:xfrm>
          <a:prstGeom prst="rect">
            <a:avLst/>
          </a:prstGeom>
        </p:spPr>
      </p:pic>
      <p:pic>
        <p:nvPicPr>
          <p:cNvPr id="10" name="Afbeelding 9" descr="Afbeelding met persoon, kleding, Menselijk gezicht, glimlach&#10;&#10;Door AI gegenereerde inhoud is mogelijk onjuist.">
            <a:extLst>
              <a:ext uri="{FF2B5EF4-FFF2-40B4-BE49-F238E27FC236}">
                <a16:creationId xmlns:a16="http://schemas.microsoft.com/office/drawing/2014/main" id="{6D5BD046-BC72-E61F-8966-ECDD837F0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171" y="914400"/>
            <a:ext cx="4778829" cy="358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9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Competitieseizoen 2026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537" y="1280160"/>
            <a:ext cx="8690392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2400"/>
            </a:pPr>
            <a:r>
              <a:rPr dirty="0"/>
              <a:t>• Tennis: start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paasvakantie</a:t>
            </a:r>
            <a:endParaRPr lang="nl-BE" dirty="0"/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dirty="0"/>
              <a:t>• Padel: 20/03–21/06</a:t>
            </a:r>
            <a:r>
              <a:rPr lang="nl-BE" dirty="0"/>
              <a:t> </a:t>
            </a:r>
          </a:p>
          <a:p>
            <a:pPr>
              <a:defRPr sz="2400"/>
            </a:pPr>
            <a:r>
              <a:rPr lang="nl-BE" sz="2200" dirty="0"/>
              <a:t>(momenteel wordt de eindronde van de </a:t>
            </a:r>
            <a:r>
              <a:rPr lang="nl-BE" sz="2200" i="1" dirty="0" err="1"/>
              <a:t>najaarscompetitie</a:t>
            </a:r>
            <a:r>
              <a:rPr lang="nl-BE" sz="2200" dirty="0"/>
              <a:t> 2025 gespeeld)</a:t>
            </a:r>
          </a:p>
          <a:p>
            <a:pPr>
              <a:defRPr sz="2400"/>
            </a:pPr>
            <a:endParaRPr dirty="0"/>
          </a:p>
          <a:p>
            <a:pPr>
              <a:defRPr sz="2400"/>
            </a:pPr>
            <a:r>
              <a:rPr dirty="0"/>
              <a:t>• </a:t>
            </a:r>
            <a:r>
              <a:rPr dirty="0" err="1"/>
              <a:t>Mogelijke</a:t>
            </a:r>
            <a:r>
              <a:rPr dirty="0"/>
              <a:t> </a:t>
            </a:r>
            <a:r>
              <a:rPr dirty="0" err="1"/>
              <a:t>eindrondes</a:t>
            </a:r>
            <a:endParaRPr dirty="0"/>
          </a:p>
        </p:txBody>
      </p:sp>
      <p:pic>
        <p:nvPicPr>
          <p:cNvPr id="5" name="Picture 2" descr="IMG_7389.JPG">
            <a:extLst>
              <a:ext uri="{FF2B5EF4-FFF2-40B4-BE49-F238E27FC236}">
                <a16:creationId xmlns:a16="http://schemas.microsoft.com/office/drawing/2014/main" id="{CB968B05-1966-8601-C716-5DF0D306E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875" y="5688875"/>
            <a:ext cx="1169125" cy="11691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78A2B-B695-3017-07EB-D95D45710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59CA15-5816-94E0-2A9B-461742F3A5F5}"/>
              </a:ext>
            </a:extLst>
          </p:cNvPr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b="1" dirty="0"/>
              <a:t>Kom supporteren nu zondag! </a:t>
            </a:r>
            <a:endParaRPr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61BAA-E050-9AEF-D566-128B9193D16C}"/>
              </a:ext>
            </a:extLst>
          </p:cNvPr>
          <p:cNvSpPr txBox="1"/>
          <p:nvPr/>
        </p:nvSpPr>
        <p:spPr>
          <a:xfrm>
            <a:off x="0" y="105156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NL" dirty="0"/>
          </a:p>
          <a:p>
            <a:pPr>
              <a:defRPr sz="2400"/>
            </a:pPr>
            <a:endParaRPr dirty="0"/>
          </a:p>
        </p:txBody>
      </p:sp>
      <p:pic>
        <p:nvPicPr>
          <p:cNvPr id="6" name="Afbeelding 5" descr="Afbeelding met kleding, tekst, person, glimlach&#10;&#10;Door AI gegenereerde inhoud is mogelijk onjuist.">
            <a:extLst>
              <a:ext uri="{FF2B5EF4-FFF2-40B4-BE49-F238E27FC236}">
                <a16:creationId xmlns:a16="http://schemas.microsoft.com/office/drawing/2014/main" id="{012C6436-EA66-46CD-BFDF-B5C18C24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6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6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Teams &amp; Deelname – Tennis</a:t>
            </a:r>
          </a:p>
        </p:txBody>
      </p:sp>
      <p:pic>
        <p:nvPicPr>
          <p:cNvPr id="3" name="Picture 2" descr="IMG_73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475" y="1015703"/>
            <a:ext cx="1321525" cy="1321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" y="1001486"/>
            <a:ext cx="88696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1" dirty="0"/>
              <a:t>VOLWASSENEN</a:t>
            </a:r>
            <a:r>
              <a:rPr lang="nl-BE" dirty="0"/>
              <a:t> </a:t>
            </a:r>
          </a:p>
          <a:p>
            <a:r>
              <a:rPr lang="nl-BE" sz="2400" b="1" dirty="0"/>
              <a:t>FORMAT 4 ENKELS 2 DUBBELS </a:t>
            </a:r>
          </a:p>
          <a:p>
            <a:pPr>
              <a:defRPr sz="2400"/>
            </a:pPr>
            <a:r>
              <a:rPr lang="nl-NL" dirty="0"/>
              <a:t>• dames of heren ploegen </a:t>
            </a:r>
            <a:endParaRPr lang="nl-BE" sz="2400" b="1" dirty="0"/>
          </a:p>
          <a:p>
            <a:endParaRPr sz="2400" b="1" dirty="0"/>
          </a:p>
          <a:p>
            <a:pPr>
              <a:defRPr sz="2400"/>
            </a:pPr>
            <a:r>
              <a:rPr lang="nl-NL" dirty="0"/>
              <a:t>• Ploeg 4–8 spelers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r>
              <a:rPr lang="nl-NL" dirty="0"/>
              <a:t>• speelmomenten volgens niveau </a:t>
            </a:r>
            <a:r>
              <a:rPr lang="nl-NL" sz="1600" dirty="0"/>
              <a:t>(meer info op tennisenpadelvlaanderen.be)</a:t>
            </a:r>
          </a:p>
          <a:p>
            <a:pPr>
              <a:defRPr sz="2400"/>
            </a:pPr>
            <a:endParaRPr lang="nl-BE" dirty="0"/>
          </a:p>
        </p:txBody>
      </p:sp>
      <p:pic>
        <p:nvPicPr>
          <p:cNvPr id="6" name="Afbeelding 5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B1330531-0AA7-A11B-6E3D-3875F6DB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612" y="5240253"/>
            <a:ext cx="3661808" cy="1466291"/>
          </a:xfrm>
          <a:prstGeom prst="rect">
            <a:avLst/>
          </a:prstGeom>
        </p:spPr>
      </p:pic>
      <p:pic>
        <p:nvPicPr>
          <p:cNvPr id="7" name="Afbeelding 6" descr="Afbeelding met sport, atletiekwedstrijd, persoon, tennis&#10;&#10;Door AI gegenereerde inhoud is mogelijk onjuist.">
            <a:extLst>
              <a:ext uri="{FF2B5EF4-FFF2-40B4-BE49-F238E27FC236}">
                <a16:creationId xmlns:a16="http://schemas.microsoft.com/office/drawing/2014/main" id="{16283CA9-8FD3-635C-47C6-77AA861EE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49" y="3668617"/>
            <a:ext cx="4252511" cy="31893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13540-EA6B-CFEF-C3DD-1CB76AE96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58712A-0B57-1CF7-8455-4A99E4CCDF12}"/>
              </a:ext>
            </a:extLst>
          </p:cNvPr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t>Teams &amp; Deelname – Tennis</a:t>
            </a:r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CFBCB084-F256-959B-F66C-1F3C880B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475" y="5536475"/>
            <a:ext cx="1321525" cy="132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87C74-377D-666A-5C3A-7054E99CCB36}"/>
              </a:ext>
            </a:extLst>
          </p:cNvPr>
          <p:cNvSpPr txBox="1"/>
          <p:nvPr/>
        </p:nvSpPr>
        <p:spPr>
          <a:xfrm>
            <a:off x="274320" y="1001486"/>
            <a:ext cx="633330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1" dirty="0"/>
              <a:t>VOLWASSENEN</a:t>
            </a:r>
            <a:r>
              <a:rPr lang="nl-BE" dirty="0"/>
              <a:t> </a:t>
            </a:r>
          </a:p>
          <a:p>
            <a:pPr>
              <a:defRPr sz="2400"/>
            </a:pPr>
            <a:r>
              <a:rPr lang="nl-BE" b="1" dirty="0"/>
              <a:t>FORMAT 4 DUBBELS</a:t>
            </a:r>
            <a:r>
              <a:rPr lang="nl-BE" dirty="0"/>
              <a:t> </a:t>
            </a:r>
          </a:p>
          <a:p>
            <a:pPr>
              <a:defRPr sz="2400"/>
            </a:pPr>
            <a:r>
              <a:rPr lang="nl-NL" dirty="0"/>
              <a:t>• dames, heren of gemengde ploegen </a:t>
            </a:r>
          </a:p>
          <a:p>
            <a:pPr>
              <a:defRPr sz="2400"/>
            </a:pPr>
            <a:endParaRPr lang="nl-NL" dirty="0"/>
          </a:p>
          <a:p>
            <a:pPr>
              <a:defRPr sz="2400"/>
            </a:pPr>
            <a:r>
              <a:rPr lang="nl-NL" dirty="0"/>
              <a:t>• ploeg 4-8 spelers</a:t>
            </a:r>
          </a:p>
          <a:p>
            <a:pPr>
              <a:defRPr sz="2400"/>
            </a:pPr>
            <a:endParaRPr lang="nl-BE" dirty="0"/>
          </a:p>
          <a:p>
            <a:pPr>
              <a:defRPr sz="2400"/>
            </a:pPr>
            <a:r>
              <a:rPr lang="nl-NL" dirty="0"/>
              <a:t>• speelmoment: vrijdagavond 19 uur </a:t>
            </a:r>
          </a:p>
        </p:txBody>
      </p:sp>
      <p:pic>
        <p:nvPicPr>
          <p:cNvPr id="6" name="Afbeelding 5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0E26AC91-33EA-07B8-E1ED-1E761ECA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1001486"/>
            <a:ext cx="4448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4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0204A-4305-962A-B35E-86E015C70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F4B0A-5172-4150-1665-09EF7F95CD76}"/>
              </a:ext>
            </a:extLst>
          </p:cNvPr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/>
              <a:t>Teams &amp; Deelname – Tennis</a:t>
            </a:r>
          </a:p>
        </p:txBody>
      </p:sp>
      <p:pic>
        <p:nvPicPr>
          <p:cNvPr id="3" name="Picture 2" descr="IMG_7389.JPG">
            <a:extLst>
              <a:ext uri="{FF2B5EF4-FFF2-40B4-BE49-F238E27FC236}">
                <a16:creationId xmlns:a16="http://schemas.microsoft.com/office/drawing/2014/main" id="{3C106186-37DC-E7BF-8646-CD78C8629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834" y="1168316"/>
            <a:ext cx="1108166" cy="1108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7BD07A-4B6F-ED5D-9998-55EB547911D9}"/>
              </a:ext>
            </a:extLst>
          </p:cNvPr>
          <p:cNvSpPr txBox="1"/>
          <p:nvPr/>
        </p:nvSpPr>
        <p:spPr>
          <a:xfrm>
            <a:off x="199677" y="728819"/>
            <a:ext cx="81272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BE"/>
          </a:p>
          <a:p>
            <a:pPr>
              <a:defRPr sz="2400"/>
            </a:pPr>
            <a:r>
              <a:rPr lang="nl-BE" b="1"/>
              <a:t>JEUGD</a:t>
            </a:r>
            <a:r>
              <a:rPr lang="nl-BE"/>
              <a:t> </a:t>
            </a:r>
          </a:p>
          <a:p>
            <a:pPr>
              <a:defRPr sz="2400"/>
            </a:pPr>
            <a:r>
              <a:rPr lang="nl-NL"/>
              <a:t>• U9 en u11 spelen op woensdagmiddag </a:t>
            </a:r>
          </a:p>
          <a:p>
            <a:pPr>
              <a:defRPr sz="2400"/>
            </a:pPr>
            <a:endParaRPr lang="nl-NL"/>
          </a:p>
          <a:p>
            <a:pPr>
              <a:defRPr sz="2400"/>
            </a:pPr>
            <a:r>
              <a:rPr lang="nl-NL"/>
              <a:t>• U13 en U17 spelen op zaterdagvoormiddag </a:t>
            </a:r>
          </a:p>
          <a:p>
            <a:pPr>
              <a:defRPr sz="2400"/>
            </a:pPr>
            <a:endParaRPr lang="nl-BE"/>
          </a:p>
          <a:p>
            <a:pPr>
              <a:defRPr sz="2400"/>
            </a:pPr>
            <a:r>
              <a:rPr lang="nl-NL"/>
              <a:t>• 2 enkels + 1 dubbel</a:t>
            </a:r>
            <a:endParaRPr lang="nl-NL" dirty="0"/>
          </a:p>
        </p:txBody>
      </p:sp>
      <p:pic>
        <p:nvPicPr>
          <p:cNvPr id="6" name="Afbeelding 5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087FBB7E-7E3D-9F0F-2C12-722BC4C5C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7286"/>
            <a:ext cx="3398147" cy="1360714"/>
          </a:xfrm>
          <a:prstGeom prst="rect">
            <a:avLst/>
          </a:prstGeom>
        </p:spPr>
      </p:pic>
      <p:pic>
        <p:nvPicPr>
          <p:cNvPr id="7" name="Afbeelding 6" descr="Afbeelding met sport, atletiekwedstrijd, buitenshuis, persoon&#10;&#10;Door AI gegenereerde inhoud is mogelijk onjuist.">
            <a:extLst>
              <a:ext uri="{FF2B5EF4-FFF2-40B4-BE49-F238E27FC236}">
                <a16:creationId xmlns:a16="http://schemas.microsoft.com/office/drawing/2014/main" id="{D76BA7B0-45B0-14D4-88C4-C6BD4AF13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642" y="2788231"/>
            <a:ext cx="5426358" cy="4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09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20B56-432B-B874-D662-D0995135E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4FD2EE-77DA-E063-3BB4-5245A795A8DC}"/>
              </a:ext>
            </a:extLst>
          </p:cNvPr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Reeksen– Tennis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03588-6DE4-BB8C-C644-9D2715B96418}"/>
              </a:ext>
            </a:extLst>
          </p:cNvPr>
          <p:cNvSpPr txBox="1"/>
          <p:nvPr/>
        </p:nvSpPr>
        <p:spPr>
          <a:xfrm>
            <a:off x="199677" y="728819"/>
            <a:ext cx="81272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BE" dirty="0"/>
          </a:p>
          <a:p>
            <a:pPr>
              <a:defRPr sz="2400"/>
            </a:pPr>
            <a:r>
              <a:rPr lang="nl-BE" b="1" dirty="0"/>
              <a:t>VOLWASSENEN</a:t>
            </a:r>
          </a:p>
          <a:p>
            <a:pPr>
              <a:defRPr sz="2400"/>
            </a:pPr>
            <a:r>
              <a:rPr lang="nl-BE" sz="2400" b="1" dirty="0"/>
              <a:t>FORMAT 4 ENKELS 2 DUBBELS</a:t>
            </a:r>
          </a:p>
          <a:p>
            <a:pPr>
              <a:defRPr sz="2400"/>
            </a:pPr>
            <a:r>
              <a:rPr lang="nl-BE" sz="2400" b="1" dirty="0"/>
              <a:t>	1. OPEN </a:t>
            </a:r>
          </a:p>
          <a:p>
            <a:pPr>
              <a:defRPr sz="2400"/>
            </a:pPr>
            <a:r>
              <a:rPr lang="nl-BE" dirty="0"/>
              <a:t> </a:t>
            </a:r>
          </a:p>
        </p:txBody>
      </p:sp>
      <p:pic>
        <p:nvPicPr>
          <p:cNvPr id="6" name="Afbeelding 5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72412004-83D0-178B-1D2D-4A72D06F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7286"/>
            <a:ext cx="3398147" cy="1360714"/>
          </a:xfrm>
          <a:prstGeom prst="rect">
            <a:avLst/>
          </a:prstGeom>
        </p:spPr>
      </p:pic>
      <p:pic>
        <p:nvPicPr>
          <p:cNvPr id="8" name="Picture 2" descr="IMG_7389.JPG">
            <a:extLst>
              <a:ext uri="{FF2B5EF4-FFF2-40B4-BE49-F238E27FC236}">
                <a16:creationId xmlns:a16="http://schemas.microsoft.com/office/drawing/2014/main" id="{CC6A8656-6C00-0A22-55E4-88FFAD8C9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475" y="5536475"/>
            <a:ext cx="1321525" cy="132152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FB78CA-E331-EF2B-383F-271572E7F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156"/>
            <a:ext cx="9066882" cy="24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6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87D73-C71A-A23F-B607-195B0CBE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130631-9A67-BE94-8159-58311344D62D}"/>
              </a:ext>
            </a:extLst>
          </p:cNvPr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Reeksen– Tennis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14F53A-7477-EF38-1944-8D5FCAE5AB2E}"/>
              </a:ext>
            </a:extLst>
          </p:cNvPr>
          <p:cNvSpPr txBox="1"/>
          <p:nvPr/>
        </p:nvSpPr>
        <p:spPr>
          <a:xfrm>
            <a:off x="199677" y="728819"/>
            <a:ext cx="81272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BE" dirty="0"/>
          </a:p>
          <a:p>
            <a:pPr>
              <a:defRPr sz="2400"/>
            </a:pPr>
            <a:r>
              <a:rPr lang="nl-BE" b="1" dirty="0"/>
              <a:t>VOLWASSENEN</a:t>
            </a:r>
          </a:p>
          <a:p>
            <a:pPr>
              <a:defRPr sz="2400"/>
            </a:pPr>
            <a:r>
              <a:rPr lang="nl-BE" sz="2400" b="1" dirty="0"/>
              <a:t>FORMAT 4 ENKELS 2 DUBBELS</a:t>
            </a:r>
          </a:p>
          <a:p>
            <a:pPr>
              <a:defRPr sz="2400"/>
            </a:pPr>
            <a:r>
              <a:rPr lang="nl-BE" sz="2400" b="1" dirty="0"/>
              <a:t>	2. LEEFTIJDSREEKSEN </a:t>
            </a:r>
          </a:p>
          <a:p>
            <a:pPr>
              <a:defRPr sz="2400"/>
            </a:pPr>
            <a:r>
              <a:rPr lang="nl-BE" dirty="0"/>
              <a:t> </a:t>
            </a:r>
          </a:p>
        </p:txBody>
      </p:sp>
      <p:pic>
        <p:nvPicPr>
          <p:cNvPr id="8" name="Picture 2" descr="IMG_7389.JPG">
            <a:extLst>
              <a:ext uri="{FF2B5EF4-FFF2-40B4-BE49-F238E27FC236}">
                <a16:creationId xmlns:a16="http://schemas.microsoft.com/office/drawing/2014/main" id="{94D733B4-7174-B0DE-89A2-5B7077B3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325" y="1073896"/>
            <a:ext cx="1321525" cy="1321525"/>
          </a:xfrm>
          <a:prstGeom prst="rect">
            <a:avLst/>
          </a:prstGeom>
        </p:spPr>
      </p:pic>
      <p:pic>
        <p:nvPicPr>
          <p:cNvPr id="7" name="Afbeelding 6" descr="Afbeelding met tekst, schermopname, nummer, software&#10;&#10;Door AI gegenereerde inhoud is mogelijk onjuist.">
            <a:extLst>
              <a:ext uri="{FF2B5EF4-FFF2-40B4-BE49-F238E27FC236}">
                <a16:creationId xmlns:a16="http://schemas.microsoft.com/office/drawing/2014/main" id="{A3230763-E9D8-ECCC-A667-6A799A47B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7" y="2315960"/>
            <a:ext cx="8927696" cy="4293240"/>
          </a:xfrm>
          <a:prstGeom prst="rect">
            <a:avLst/>
          </a:prstGeom>
        </p:spPr>
      </p:pic>
      <p:pic>
        <p:nvPicPr>
          <p:cNvPr id="6" name="Afbeelding 5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D6E081B1-1E10-1AAF-69EA-4F407DE8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442" y="5329343"/>
            <a:ext cx="3398147" cy="13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66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CFB5-3257-90D9-0CF8-74D93519F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651202-F1C7-EBF8-D645-919B72ADBB70}"/>
              </a:ext>
            </a:extLst>
          </p:cNvPr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r>
              <a:rPr lang="nl-BE" dirty="0"/>
              <a:t>Reeksen– Tennis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18609-5754-6D26-2007-D0F0E3A4542D}"/>
              </a:ext>
            </a:extLst>
          </p:cNvPr>
          <p:cNvSpPr txBox="1"/>
          <p:nvPr/>
        </p:nvSpPr>
        <p:spPr>
          <a:xfrm>
            <a:off x="199677" y="728819"/>
            <a:ext cx="81272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endParaRPr lang="nl-BE" dirty="0"/>
          </a:p>
          <a:p>
            <a:pPr>
              <a:defRPr sz="2400"/>
            </a:pPr>
            <a:r>
              <a:rPr lang="nl-BE" b="1" dirty="0"/>
              <a:t>VOLWASSENEN</a:t>
            </a:r>
          </a:p>
          <a:p>
            <a:pPr>
              <a:defRPr sz="2400"/>
            </a:pPr>
            <a:r>
              <a:rPr lang="nl-BE" sz="2400" b="1" dirty="0"/>
              <a:t>FORMAT 4 DUBBELS</a:t>
            </a:r>
          </a:p>
          <a:p>
            <a:pPr>
              <a:defRPr sz="2400"/>
            </a:pPr>
            <a:r>
              <a:rPr lang="nl-BE" dirty="0"/>
              <a:t> </a:t>
            </a:r>
          </a:p>
        </p:txBody>
      </p:sp>
      <p:pic>
        <p:nvPicPr>
          <p:cNvPr id="8" name="Picture 2" descr="IMG_7389.JPG">
            <a:extLst>
              <a:ext uri="{FF2B5EF4-FFF2-40B4-BE49-F238E27FC236}">
                <a16:creationId xmlns:a16="http://schemas.microsoft.com/office/drawing/2014/main" id="{6FE95C0D-7F91-8A46-A509-DBFD96DB6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325" y="1102781"/>
            <a:ext cx="1321525" cy="1321525"/>
          </a:xfrm>
          <a:prstGeom prst="rect">
            <a:avLst/>
          </a:prstGeom>
        </p:spPr>
      </p:pic>
      <p:pic>
        <p:nvPicPr>
          <p:cNvPr id="6" name="Afbeelding 5" descr="Afbeelding met tekst, Lettertype, logo, Graphics&#10;&#10;Door AI gegenereerde inhoud is mogelijk onjuist.">
            <a:extLst>
              <a:ext uri="{FF2B5EF4-FFF2-40B4-BE49-F238E27FC236}">
                <a16:creationId xmlns:a16="http://schemas.microsoft.com/office/drawing/2014/main" id="{98BF84C9-A743-65D0-9930-C8F998687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808" y="1054301"/>
            <a:ext cx="3398147" cy="1360714"/>
          </a:xfrm>
          <a:prstGeom prst="rect">
            <a:avLst/>
          </a:prstGeom>
        </p:spPr>
      </p:pic>
      <p:pic>
        <p:nvPicPr>
          <p:cNvPr id="3" name="Afbeelding 2" descr="Afbeelding met tekst, schermopname, nummer, Lettertype&#10;&#10;Door AI gegenereerde inhoud is mogelijk onjuist.">
            <a:extLst>
              <a:ext uri="{FF2B5EF4-FFF2-40B4-BE49-F238E27FC236}">
                <a16:creationId xmlns:a16="http://schemas.microsoft.com/office/drawing/2014/main" id="{E0248A72-E643-F7FA-9F72-DEA2D420A2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"/>
          <a:stretch>
            <a:fillRect/>
          </a:stretch>
        </p:blipFill>
        <p:spPr>
          <a:xfrm>
            <a:off x="-1" y="2395420"/>
            <a:ext cx="9144001" cy="42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9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3897</TotalTime>
  <Words>923</Words>
  <Application>Microsoft Office PowerPoint</Application>
  <PresentationFormat>Diavoorstelling (4:3)</PresentationFormat>
  <Paragraphs>228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Gebruiker</dc:creator>
  <cp:keywords/>
  <dc:description>generated using python-pptx</dc:description>
  <cp:lastModifiedBy>Birgit Parmentier</cp:lastModifiedBy>
  <cp:revision>4</cp:revision>
  <dcterms:created xsi:type="dcterms:W3CDTF">2013-01-27T09:14:16Z</dcterms:created>
  <dcterms:modified xsi:type="dcterms:W3CDTF">2025-12-05T08:59:15Z</dcterms:modified>
  <cp:category/>
</cp:coreProperties>
</file>